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73240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68648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77796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73240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68648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777960" y="2195280"/>
            <a:ext cx="6170400" cy="303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5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1" name="PlaceHolder 5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273240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68648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77796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7" name="PlaceHolder 6"/>
          <p:cNvSpPr>
            <a:spLocks noGrp="1"/>
          </p:cNvSpPr>
          <p:nvPr>
            <p:ph/>
          </p:nvPr>
        </p:nvSpPr>
        <p:spPr>
          <a:xfrm>
            <a:off x="273240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8" name="PlaceHolder 7"/>
          <p:cNvSpPr>
            <a:spLocks noGrp="1"/>
          </p:cNvSpPr>
          <p:nvPr>
            <p:ph/>
          </p:nvPr>
        </p:nvSpPr>
        <p:spPr>
          <a:xfrm>
            <a:off x="468648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subTitle"/>
          </p:nvPr>
        </p:nvSpPr>
        <p:spPr>
          <a:xfrm>
            <a:off x="777960" y="2195280"/>
            <a:ext cx="6170400" cy="303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4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5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4" name="PlaceHolder 3"/>
          <p:cNvSpPr>
            <a:spLocks noGrp="1"/>
          </p:cNvSpPr>
          <p:nvPr>
            <p:ph/>
          </p:nvPr>
        </p:nvSpPr>
        <p:spPr>
          <a:xfrm>
            <a:off x="273240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5" name="PlaceHolder 4"/>
          <p:cNvSpPr>
            <a:spLocks noGrp="1"/>
          </p:cNvSpPr>
          <p:nvPr>
            <p:ph/>
          </p:nvPr>
        </p:nvSpPr>
        <p:spPr>
          <a:xfrm>
            <a:off x="468648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6" name="PlaceHolder 5"/>
          <p:cNvSpPr>
            <a:spLocks noGrp="1"/>
          </p:cNvSpPr>
          <p:nvPr>
            <p:ph/>
          </p:nvPr>
        </p:nvSpPr>
        <p:spPr>
          <a:xfrm>
            <a:off x="77796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7" name="PlaceHolder 6"/>
          <p:cNvSpPr>
            <a:spLocks noGrp="1"/>
          </p:cNvSpPr>
          <p:nvPr>
            <p:ph/>
          </p:nvPr>
        </p:nvSpPr>
        <p:spPr>
          <a:xfrm>
            <a:off x="273240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18" name="PlaceHolder 7"/>
          <p:cNvSpPr>
            <a:spLocks noGrp="1"/>
          </p:cNvSpPr>
          <p:nvPr>
            <p:ph/>
          </p:nvPr>
        </p:nvSpPr>
        <p:spPr>
          <a:xfrm>
            <a:off x="468648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subTitle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2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2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subTitle"/>
          </p:nvPr>
        </p:nvSpPr>
        <p:spPr>
          <a:xfrm>
            <a:off x="777960" y="2195280"/>
            <a:ext cx="6170400" cy="303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7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8" name="PlaceHolder 4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0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1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2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4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5" name="PlaceHolder 3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0" name="PlaceHolder 5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2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3" name="PlaceHolder 3"/>
          <p:cNvSpPr>
            <a:spLocks noGrp="1"/>
          </p:cNvSpPr>
          <p:nvPr>
            <p:ph/>
          </p:nvPr>
        </p:nvSpPr>
        <p:spPr>
          <a:xfrm>
            <a:off x="273240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4" name="PlaceHolder 4"/>
          <p:cNvSpPr>
            <a:spLocks noGrp="1"/>
          </p:cNvSpPr>
          <p:nvPr>
            <p:ph/>
          </p:nvPr>
        </p:nvSpPr>
        <p:spPr>
          <a:xfrm>
            <a:off x="468648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5" name="PlaceHolder 5"/>
          <p:cNvSpPr>
            <a:spLocks noGrp="1"/>
          </p:cNvSpPr>
          <p:nvPr>
            <p:ph/>
          </p:nvPr>
        </p:nvSpPr>
        <p:spPr>
          <a:xfrm>
            <a:off x="77796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6" name="PlaceHolder 6"/>
          <p:cNvSpPr>
            <a:spLocks noGrp="1"/>
          </p:cNvSpPr>
          <p:nvPr>
            <p:ph/>
          </p:nvPr>
        </p:nvSpPr>
        <p:spPr>
          <a:xfrm>
            <a:off x="273240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7" name="PlaceHolder 7"/>
          <p:cNvSpPr>
            <a:spLocks noGrp="1"/>
          </p:cNvSpPr>
          <p:nvPr>
            <p:ph/>
          </p:nvPr>
        </p:nvSpPr>
        <p:spPr>
          <a:xfrm>
            <a:off x="468648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3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777960" y="2195280"/>
            <a:ext cx="6170400" cy="303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777960" y="2195280"/>
            <a:ext cx="6170400" cy="303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/>
          </p:nvPr>
        </p:nvSpPr>
        <p:spPr>
          <a:xfrm>
            <a:off x="273240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/>
          </p:nvPr>
        </p:nvSpPr>
        <p:spPr>
          <a:xfrm>
            <a:off x="4686480" y="331272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/>
          </p:nvPr>
        </p:nvSpPr>
        <p:spPr>
          <a:xfrm>
            <a:off x="77796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/>
          </p:nvPr>
        </p:nvSpPr>
        <p:spPr>
          <a:xfrm>
            <a:off x="273240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/>
          </p:nvPr>
        </p:nvSpPr>
        <p:spPr>
          <a:xfrm>
            <a:off x="4686480" y="4096440"/>
            <a:ext cx="186084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1499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740040" y="409644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777960" y="2179440"/>
            <a:ext cx="6170400" cy="686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77796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740040" y="3312720"/>
            <a:ext cx="282060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1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777960" y="4096440"/>
            <a:ext cx="5780160" cy="715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49.xml"/><Relationship Id="rId4" Type="http://schemas.openxmlformats.org/officeDocument/2006/relationships/slideLayout" Target="../slideLayouts/slideLayout50.xml"/><Relationship Id="rId5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2" descr="PPTSlide_Option3-01.png"/>
          <p:cNvPicPr/>
          <p:nvPr/>
        </p:nvPicPr>
        <p:blipFill>
          <a:blip r:embed="rId2"/>
          <a:stretch/>
        </p:blipFill>
        <p:spPr>
          <a:xfrm>
            <a:off x="0" y="0"/>
            <a:ext cx="9143640" cy="685116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731160" y="3342960"/>
            <a:ext cx="5308200" cy="1023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en-US" sz="32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Click to edit Master title style</a:t>
            </a:r>
            <a:endParaRPr b="0" lang="en-US" sz="32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Click to edit the outline text format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Second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24772"/>
                </a:solidFill>
                <a:latin typeface="Century Gothic"/>
              </a:rPr>
              <a:t>Third Outline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24772"/>
                </a:solidFill>
                <a:latin typeface="Century Gothic"/>
              </a:rPr>
              <a:t>Fourth Outline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Fifth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Sixth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Seventh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PPTSlide_Option3-02.png"/>
          <p:cNvPicPr/>
          <p:nvPr/>
        </p:nvPicPr>
        <p:blipFill>
          <a:blip r:embed="rId2"/>
          <a:stretch/>
        </p:blipFill>
        <p:spPr>
          <a:xfrm>
            <a:off x="0" y="0"/>
            <a:ext cx="9143640" cy="685116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222120" y="136440"/>
            <a:ext cx="7886520" cy="103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90000"/>
              </a:lnSpc>
              <a:buNone/>
            </a:pPr>
            <a:r>
              <a:rPr b="1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Click to edit Master title style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24772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Click to edit Master text styles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65a5bf"/>
              </a:buClr>
              <a:buFont typeface="Century Gothic"/>
              <a:buChar char="–"/>
            </a:pPr>
            <a:r>
              <a:rPr b="0" lang="en-US" sz="2400" spc="-1" strike="noStrike">
                <a:solidFill>
                  <a:srgbClr val="65a5bf"/>
                </a:solidFill>
                <a:latin typeface="Century Gothic"/>
                <a:ea typeface="ＭＳ Ｐゴシック"/>
              </a:rPr>
              <a:t>Second level</a:t>
            </a:r>
            <a:endParaRPr b="0" lang="en-US" sz="2400" spc="-1" strike="noStrike">
              <a:solidFill>
                <a:srgbClr val="024772"/>
              </a:solidFill>
              <a:latin typeface="Century Gothic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3a549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Third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7f7f7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7f7f7f"/>
                </a:solidFill>
                <a:latin typeface="Century Gothic"/>
                <a:ea typeface="ＭＳ Ｐゴシック"/>
              </a:rPr>
              <a:t>Fourth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7f7f7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7f7f7f"/>
                </a:solidFill>
                <a:latin typeface="Century Gothic"/>
                <a:ea typeface="ＭＳ Ｐゴシック"/>
              </a:rPr>
              <a:t>Fifth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ftr" idx="1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&lt;footer&gt;</a:t>
            </a:r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2" descr="PPTSlide_Option3-02.png"/>
          <p:cNvPicPr/>
          <p:nvPr/>
        </p:nvPicPr>
        <p:blipFill>
          <a:blip r:embed="rId2"/>
          <a:stretch/>
        </p:blipFill>
        <p:spPr>
          <a:xfrm>
            <a:off x="0" y="0"/>
            <a:ext cx="9143640" cy="6851160"/>
          </a:xfrm>
          <a:prstGeom prst="rect">
            <a:avLst/>
          </a:prstGeom>
          <a:ln w="0">
            <a:noFill/>
          </a:ln>
        </p:spPr>
      </p:pic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222120" y="136440"/>
            <a:ext cx="7886520" cy="103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90000"/>
              </a:lnSpc>
              <a:buNone/>
            </a:pPr>
            <a:r>
              <a:rPr b="1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Click to edit Master title style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24772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Click to edit Master text styles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65a5bf"/>
              </a:buClr>
              <a:buFont typeface="Century Gothic"/>
              <a:buChar char="–"/>
            </a:pPr>
            <a:r>
              <a:rPr b="0" lang="en-US" sz="2400" spc="-1" strike="noStrike">
                <a:solidFill>
                  <a:srgbClr val="65a5bf"/>
                </a:solidFill>
                <a:latin typeface="Century Gothic"/>
                <a:ea typeface="ＭＳ Ｐゴシック"/>
              </a:rPr>
              <a:t>Second level</a:t>
            </a:r>
            <a:endParaRPr b="0" lang="en-US" sz="2400" spc="-1" strike="noStrike">
              <a:solidFill>
                <a:srgbClr val="024772"/>
              </a:solidFill>
              <a:latin typeface="Century Gothic"/>
            </a:endParaRPr>
          </a:p>
          <a:p>
            <a:pPr lvl="2" marL="1143000" indent="-228600">
              <a:lnSpc>
                <a:spcPct val="90000"/>
              </a:lnSpc>
              <a:spcBef>
                <a:spcPts val="499"/>
              </a:spcBef>
              <a:buClr>
                <a:srgbClr val="03a549"/>
              </a:buClr>
              <a:buFont typeface="Arial"/>
              <a:buChar char="•"/>
            </a:pPr>
            <a:r>
              <a:rPr b="0" lang="en-US" sz="20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Third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3" marL="1600200" indent="-228600">
              <a:lnSpc>
                <a:spcPct val="90000"/>
              </a:lnSpc>
              <a:spcBef>
                <a:spcPts val="499"/>
              </a:spcBef>
              <a:buClr>
                <a:srgbClr val="7f7f7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7f7f7f"/>
                </a:solidFill>
                <a:latin typeface="Century Gothic"/>
                <a:ea typeface="ＭＳ Ｐゴシック"/>
              </a:rPr>
              <a:t>Fourth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4" marL="2057400" indent="-228600">
              <a:lnSpc>
                <a:spcPct val="90000"/>
              </a:lnSpc>
              <a:spcBef>
                <a:spcPts val="499"/>
              </a:spcBef>
              <a:buClr>
                <a:srgbClr val="7f7f7f"/>
              </a:buClr>
              <a:buFont typeface="Arial"/>
              <a:buChar char="•"/>
            </a:pPr>
            <a:r>
              <a:rPr b="0" lang="en-US" sz="1800" spc="-1" strike="noStrike">
                <a:solidFill>
                  <a:srgbClr val="7f7f7f"/>
                </a:solidFill>
                <a:latin typeface="Century Gothic"/>
                <a:ea typeface="ＭＳ Ｐゴシック"/>
              </a:rPr>
              <a:t>Fifth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82" name="PlaceHolder 3"/>
          <p:cNvSpPr>
            <a:spLocks noGrp="1"/>
          </p:cNvSpPr>
          <p:nvPr>
            <p:ph type="ftr" idx="2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&lt;footer&gt;</a:t>
            </a:r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ftr" idx="3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&lt;footer&gt;</a:t>
            </a:r>
            <a:endParaRPr b="0" lang="en-US" sz="900" spc="-1" strike="noStrike">
              <a:latin typeface="Times New Roman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US" sz="4400" spc="-1" strike="noStrike">
                <a:solidFill>
                  <a:srgbClr val="024772"/>
                </a:solidFill>
                <a:latin typeface="Century Gothic"/>
              </a:rPr>
              <a:t>Click to edit the title text format</a:t>
            </a:r>
            <a:endParaRPr b="0" lang="en-US" sz="44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Click to edit the outline text format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Second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1800" spc="-1" strike="noStrike">
                <a:solidFill>
                  <a:srgbClr val="024772"/>
                </a:solidFill>
                <a:latin typeface="Century Gothic"/>
              </a:rPr>
              <a:t>Third Outline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1800" spc="-1" strike="noStrike">
                <a:solidFill>
                  <a:srgbClr val="024772"/>
                </a:solidFill>
                <a:latin typeface="Century Gothic"/>
              </a:rPr>
              <a:t>Fourth Outline Level</a:t>
            </a:r>
            <a:endParaRPr b="0" lang="en-US" sz="1800" spc="-1" strike="noStrike">
              <a:solidFill>
                <a:srgbClr val="024772"/>
              </a:solidFill>
              <a:latin typeface="Century Gothic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Fifth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Sixth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Seventh Outline Level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Picture 2" descr="PPTSlide_Option3-03.png"/>
          <p:cNvPicPr/>
          <p:nvPr/>
        </p:nvPicPr>
        <p:blipFill>
          <a:blip r:embed="rId2"/>
          <a:stretch/>
        </p:blipFill>
        <p:spPr>
          <a:xfrm>
            <a:off x="0" y="0"/>
            <a:ext cx="9143640" cy="6851160"/>
          </a:xfrm>
          <a:prstGeom prst="rect">
            <a:avLst/>
          </a:prstGeom>
          <a:ln w="0">
            <a:noFill/>
          </a:ln>
        </p:spPr>
      </p:pic>
      <p:sp>
        <p:nvSpPr>
          <p:cNvPr id="159" name="PlaceHolder 1"/>
          <p:cNvSpPr>
            <a:spLocks noGrp="1"/>
          </p:cNvSpPr>
          <p:nvPr>
            <p:ph type="title"/>
          </p:nvPr>
        </p:nvSpPr>
        <p:spPr>
          <a:xfrm>
            <a:off x="777960" y="2195280"/>
            <a:ext cx="6170400" cy="6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1" lang="en-US" sz="32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Click to edit Master title style</a:t>
            </a:r>
            <a:endParaRPr b="0" lang="en-US" sz="32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0" name="PlaceHolder 2"/>
          <p:cNvSpPr>
            <a:spLocks noGrp="1"/>
          </p:cNvSpPr>
          <p:nvPr>
            <p:ph type="body"/>
          </p:nvPr>
        </p:nvSpPr>
        <p:spPr>
          <a:xfrm>
            <a:off x="777960" y="3312720"/>
            <a:ext cx="5780160" cy="149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Click to edit Master text styles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61" name="PlaceHolder 3"/>
          <p:cNvSpPr>
            <a:spLocks noGrp="1"/>
          </p:cNvSpPr>
          <p:nvPr>
            <p:ph type="ftr" idx="4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&lt;footer&gt;</a:t>
            </a:r>
            <a:endParaRPr b="0" lang="en-US" sz="9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  <p:sldLayoutId id="2147483711" r:id="rId13"/>
    <p:sldLayoutId id="2147483712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2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hyperlink" Target="https://calendar.google.com/" TargetMode="External"/><Relationship Id="rId2" Type="http://schemas.openxmlformats.org/officeDocument/2006/relationships/slideLayout" Target="../slideLayouts/slideLayout1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hyperlink" Target="https://calendly.com/" TargetMode="External"/><Relationship Id="rId2" Type="http://schemas.openxmlformats.org/officeDocument/2006/relationships/slideLayout" Target="../slideLayouts/slideLayout1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www.canva.com/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/>
          </p:nvPr>
        </p:nvSpPr>
        <p:spPr>
          <a:xfrm>
            <a:off x="1200240" y="3819600"/>
            <a:ext cx="6005160" cy="124740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rmAutofit fontScale="87000"/>
          </a:bodyPr>
          <a:p>
            <a:pPr indent="0">
              <a:lnSpc>
                <a:spcPct val="120000"/>
              </a:lnSpc>
              <a:buNone/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Tools to simplify</a:t>
            </a:r>
            <a:br>
              <a:rPr sz="3600"/>
            </a:b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appointment setting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type="subTitle"/>
          </p:nvPr>
        </p:nvSpPr>
        <p:spPr>
          <a:xfrm>
            <a:off x="1330200" y="5289480"/>
            <a:ext cx="5308200" cy="48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2000" spc="-1" strike="noStrike">
                <a:solidFill>
                  <a:srgbClr val="65a5bf"/>
                </a:solidFill>
                <a:latin typeface="Century Gothic"/>
              </a:rPr>
              <a:t>October 2022</a:t>
            </a:r>
            <a:endParaRPr b="0" lang="en-US" sz="2000" spc="-1" strike="noStrike">
              <a:latin typeface="Arial"/>
            </a:endParaRPr>
          </a:p>
        </p:txBody>
      </p:sp>
      <p:cxnSp>
        <p:nvCxnSpPr>
          <p:cNvPr id="200" name="Straight Connector 3"/>
          <p:cNvCxnSpPr/>
          <p:nvPr/>
        </p:nvCxnSpPr>
        <p:spPr>
          <a:xfrm>
            <a:off x="1201680" y="4035960"/>
            <a:ext cx="9360" cy="935640"/>
          </a:xfrm>
          <a:prstGeom prst="straightConnector1">
            <a:avLst/>
          </a:prstGeom>
          <a:ln w="3175">
            <a:solidFill>
              <a:srgbClr val="ffffff">
                <a:lumMod val="50000"/>
              </a:srgbClr>
            </a:solidFill>
          </a:ln>
        </p:spPr>
      </p:cxnSp>
    </p:spTree>
  </p:cSld>
  <mc:AlternateContent>
    <mc:Choice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/>
          </p:nvPr>
        </p:nvSpPr>
        <p:spPr>
          <a:xfrm>
            <a:off x="228600" y="114300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Select “Share” and then “Download”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Choose “pdf” and download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22" name="Title 10"/>
          <p:cNvSpPr txBox="1"/>
          <p:nvPr/>
        </p:nvSpPr>
        <p:spPr>
          <a:xfrm>
            <a:off x="265680" y="29196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Creating a QR Code</a:t>
            </a: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 (4 of 4)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pic>
        <p:nvPicPr>
          <p:cNvPr id="223" name="" descr=""/>
          <p:cNvPicPr/>
          <p:nvPr/>
        </p:nvPicPr>
        <p:blipFill>
          <a:blip r:embed="rId1"/>
          <a:stretch/>
        </p:blipFill>
        <p:spPr>
          <a:xfrm>
            <a:off x="384840" y="2680200"/>
            <a:ext cx="3729960" cy="3492000"/>
          </a:xfrm>
          <a:prstGeom prst="rect">
            <a:avLst/>
          </a:prstGeom>
          <a:ln w="0">
            <a:noFill/>
          </a:ln>
        </p:spPr>
      </p:pic>
      <p:pic>
        <p:nvPicPr>
          <p:cNvPr id="224" name="" descr=""/>
          <p:cNvPicPr/>
          <p:nvPr/>
        </p:nvPicPr>
        <p:blipFill>
          <a:blip r:embed="rId2"/>
          <a:stretch/>
        </p:blipFill>
        <p:spPr>
          <a:xfrm>
            <a:off x="4453920" y="2743200"/>
            <a:ext cx="3089880" cy="3587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p14:dur="10"/>
    </mc:Choice>
    <mc:Fallback>
      <p:transition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300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3000"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Up load the PDF to your phone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If you have a Google account this is easy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Upload to Google account from computer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Open Google Drive on phone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Share with your customer or prospect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Open PDF on phone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24772"/>
                </a:solidFill>
                <a:latin typeface="Century Gothic"/>
              </a:rPr>
              <a:t>Have client scan QR to set up meeting</a:t>
            </a:r>
            <a:endParaRPr b="0" lang="en-US" sz="20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26" name="Title 11"/>
          <p:cNvSpPr txBox="1"/>
          <p:nvPr/>
        </p:nvSpPr>
        <p:spPr>
          <a:xfrm>
            <a:off x="266040" y="29232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Store on Your Phone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254160" y="324720"/>
            <a:ext cx="8655840" cy="6922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32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Marketing Technology</a:t>
            </a:r>
            <a:endParaRPr b="0" lang="en-US" sz="32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ftr" idx="5"/>
          </p:nvPr>
        </p:nvSpPr>
        <p:spPr>
          <a:xfrm>
            <a:off x="3029040" y="6356520"/>
            <a:ext cx="3085920" cy="3646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©2019 WSI. All rights reserved.</a:t>
            </a:r>
            <a:endParaRPr b="0" lang="en-US" sz="900" spc="-1" strike="noStrike">
              <a:latin typeface="Times New Roman"/>
            </a:endParaRPr>
          </a:p>
        </p:txBody>
      </p:sp>
      <p:cxnSp>
        <p:nvCxnSpPr>
          <p:cNvPr id="229" name="Straight Connector 5"/>
          <p:cNvCxnSpPr/>
          <p:nvPr/>
        </p:nvCxnSpPr>
        <p:spPr>
          <a:xfrm>
            <a:off x="242640" y="1099800"/>
            <a:ext cx="8674560" cy="360"/>
          </a:xfrm>
          <a:prstGeom prst="straightConnector1">
            <a:avLst/>
          </a:prstGeom>
          <a:ln>
            <a:solidFill>
              <a:srgbClr val="ffffff">
                <a:lumMod val="50000"/>
              </a:srgbClr>
            </a:solidFill>
          </a:ln>
        </p:spPr>
      </p:cxnSp>
      <p:pic>
        <p:nvPicPr>
          <p:cNvPr id="230" name="Picture 2" descr="DigitalMarketingSystem_V2-01.png"/>
          <p:cNvPicPr/>
          <p:nvPr/>
        </p:nvPicPr>
        <p:blipFill>
          <a:blip r:embed="rId1"/>
          <a:stretch/>
        </p:blipFill>
        <p:spPr>
          <a:xfrm>
            <a:off x="726480" y="766440"/>
            <a:ext cx="7706520" cy="5954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p14:dur="10"/>
    </mc:Choice>
    <mc:Fallback>
      <p:transition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2577240" y="2290680"/>
            <a:ext cx="3444120" cy="6544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p>
            <a:pPr indent="0">
              <a:lnSpc>
                <a:spcPct val="90000"/>
              </a:lnSpc>
              <a:buNone/>
            </a:pPr>
            <a:r>
              <a:rPr b="1" lang="en-US" sz="4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Q&amp;A</a:t>
            </a:r>
            <a:endParaRPr b="0" lang="en-US" sz="4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32" name="Footer Placeholder 3"/>
          <p:cNvSpPr/>
          <p:nvPr/>
        </p:nvSpPr>
        <p:spPr>
          <a:xfrm>
            <a:off x="3805200" y="6356520"/>
            <a:ext cx="187452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©2019 WSI. All rights reserved.</a:t>
            </a:r>
            <a:endParaRPr b="0" lang="en-US" sz="900" spc="-1" strike="noStrike">
              <a:latin typeface="Arial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title"/>
          </p:nvPr>
        </p:nvSpPr>
        <p:spPr>
          <a:xfrm>
            <a:off x="2577240" y="2290680"/>
            <a:ext cx="3444120" cy="65448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b">
            <a:noAutofit/>
          </a:bodyPr>
          <a:p>
            <a:pPr indent="0">
              <a:lnSpc>
                <a:spcPct val="90000"/>
              </a:lnSpc>
              <a:buNone/>
            </a:pPr>
            <a:r>
              <a:rPr b="1" lang="en-US" sz="4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Thank You</a:t>
            </a:r>
            <a:endParaRPr b="0" lang="en-US" sz="4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34" name="Footer Placeholder 3"/>
          <p:cNvSpPr/>
          <p:nvPr/>
        </p:nvSpPr>
        <p:spPr>
          <a:xfrm>
            <a:off x="3805200" y="6356520"/>
            <a:ext cx="1874520" cy="3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en-US" sz="900" spc="-1" strike="noStrike">
                <a:solidFill>
                  <a:srgbClr val="8994a5"/>
                </a:solidFill>
                <a:latin typeface="Century Gothic"/>
                <a:ea typeface="ＭＳ Ｐゴシック"/>
              </a:rPr>
              <a:t>©2019 WSI. All rights reserved.</a:t>
            </a:r>
            <a:endParaRPr b="0" lang="en-US" sz="900" spc="-1" strike="noStrike">
              <a:latin typeface="Arial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/>
          </p:nvPr>
        </p:nvSpPr>
        <p:spPr>
          <a:xfrm>
            <a:off x="399240" y="1315800"/>
            <a:ext cx="8744400" cy="259236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24772"/>
              </a:buClr>
              <a:buFont typeface="Arial"/>
              <a:buChar char="•"/>
            </a:pPr>
            <a:r>
              <a:rPr b="0" lang="en-CA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Calendar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24772"/>
              </a:buClr>
              <a:buFont typeface="Arial"/>
              <a:buChar char="•"/>
            </a:pPr>
            <a:r>
              <a:rPr b="0" lang="en-CA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Appointment app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24772"/>
              </a:buClr>
              <a:buFont typeface="Arial"/>
              <a:buChar char="•"/>
            </a:pPr>
            <a:r>
              <a:rPr b="0" lang="en-CA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Share access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cxnSp>
        <p:nvCxnSpPr>
          <p:cNvPr id="202" name="Straight Connector 4"/>
          <p:cNvCxnSpPr/>
          <p:nvPr/>
        </p:nvCxnSpPr>
        <p:spPr>
          <a:xfrm>
            <a:off x="242640" y="1008360"/>
            <a:ext cx="8674560" cy="360"/>
          </a:xfrm>
          <a:prstGeom prst="straightConnector1">
            <a:avLst/>
          </a:prstGeom>
          <a:ln>
            <a:solidFill>
              <a:srgbClr val="ffffff">
                <a:lumMod val="50000"/>
              </a:srgbClr>
            </a:solidFill>
          </a:ln>
        </p:spPr>
      </p:cxnSp>
      <p:sp>
        <p:nvSpPr>
          <p:cNvPr id="203" name="PlaceHolder 2"/>
          <p:cNvSpPr>
            <a:spLocks noGrp="1"/>
          </p:cNvSpPr>
          <p:nvPr>
            <p:ph type="title"/>
          </p:nvPr>
        </p:nvSpPr>
        <p:spPr>
          <a:xfrm>
            <a:off x="264240" y="29052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Making Time for Customers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Microsoft Outlook https://outlook.live.com/calendar/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Google Calendar</a:t>
            </a: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  <a:hlinkClick r:id="rId1"/>
              </a:rPr>
              <a:t>https://calendar.google.com/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Apple iCalendar</a:t>
            </a: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https://apps.apple.com/us/app/icalendar/id492076105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0">
              <a:lnSpc>
                <a:spcPct val="90000"/>
              </a:lnSpc>
              <a:spcBef>
                <a:spcPts val="1417"/>
              </a:spcBef>
              <a:buNone/>
            </a:pP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05" name="Title 2"/>
          <p:cNvSpPr txBox="1"/>
          <p:nvPr/>
        </p:nvSpPr>
        <p:spPr>
          <a:xfrm>
            <a:off x="264600" y="29088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We all have a calendar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  <a:ea typeface="ＭＳ Ｐゴシック"/>
              </a:rPr>
              <a:t>Calendly</a:t>
            </a: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  <a:hlinkClick r:id="rId1"/>
              </a:rPr>
              <a:t>https://calendly.com/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Hubspot</a:t>
            </a: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https://app.hubspot.com/signup-hubspot/sales?hubs_campaign=hubspot-meetings-virality&amp;hubs_cta=booking-page-signup-visual&amp;intent=salesMeetings&amp;opt_sidebar=meeting&amp;utm_medium=virality&amp;viralSourcePortalId=434177&amp;step=landing_page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07" name="Title 4"/>
          <p:cNvSpPr txBox="1"/>
          <p:nvPr/>
        </p:nvSpPr>
        <p:spPr>
          <a:xfrm>
            <a:off x="264600" y="29088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Appointment Services (1 of 2)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846468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Review of other services: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7 Best Free Appointment Scheduling Software for 2022</a:t>
            </a:r>
            <a:br>
              <a:rPr sz="2800"/>
            </a:b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https://zapier.com/blog/best-appointment-scheduling-apps/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09" name="Title 5"/>
          <p:cNvSpPr txBox="1"/>
          <p:nvPr/>
        </p:nvSpPr>
        <p:spPr>
          <a:xfrm>
            <a:off x="264960" y="29124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Appointment Services (2 of 2)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Every appointment app provides a link to share.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This link can be included in your email footer, on your website, on your </a:t>
            </a: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Facebook</a:t>
            </a: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 and </a:t>
            </a: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LinkedIn</a:t>
            </a: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 pages, and other directories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Create a QR code to share via cell phone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11" name="Title 6"/>
          <p:cNvSpPr txBox="1"/>
          <p:nvPr/>
        </p:nvSpPr>
        <p:spPr>
          <a:xfrm>
            <a:off x="264960" y="29124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Share Your Link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</p:spTree>
  </p:cSld>
  <mc:AlternateContent>
    <mc:Choice Requires="p14">
      <p:transition p14:dur="10"/>
    </mc:Choice>
    <mc:Fallback>
      <p:transition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Use Canva to generate QR codes</a:t>
            </a:r>
            <a:br>
              <a:rPr sz="2800"/>
            </a:br>
            <a:r>
              <a:rPr b="0" lang="en-US" sz="2800" spc="-1" strike="noStrike">
                <a:solidFill>
                  <a:srgbClr val="024772"/>
                </a:solidFill>
                <a:latin typeface="Century Gothic"/>
                <a:hlinkClick r:id="rId1"/>
              </a:rPr>
              <a:t>https://www.canva.com/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Create a business card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13" name="Title 7"/>
          <p:cNvSpPr txBox="1"/>
          <p:nvPr/>
        </p:nvSpPr>
        <p:spPr>
          <a:xfrm>
            <a:off x="265320" y="29160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Creating a QR Code (1 of 4)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pic>
        <p:nvPicPr>
          <p:cNvPr id="214" name="" descr=""/>
          <p:cNvPicPr/>
          <p:nvPr/>
        </p:nvPicPr>
        <p:blipFill>
          <a:blip r:embed="rId2"/>
          <a:stretch/>
        </p:blipFill>
        <p:spPr>
          <a:xfrm>
            <a:off x="1143000" y="3200400"/>
            <a:ext cx="5536080" cy="24120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p14:dur="10"/>
    </mc:Choice>
    <mc:Fallback>
      <p:transition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/>
          </p:nvPr>
        </p:nvSpPr>
        <p:spPr>
          <a:xfrm>
            <a:off x="222120" y="156204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Select QR Code on the left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16" name="Title 8"/>
          <p:cNvSpPr txBox="1"/>
          <p:nvPr/>
        </p:nvSpPr>
        <p:spPr>
          <a:xfrm>
            <a:off x="265680" y="29196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Creating a QR Code</a:t>
            </a: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 (2 of 4)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pic>
        <p:nvPicPr>
          <p:cNvPr id="217" name="" descr=""/>
          <p:cNvPicPr/>
          <p:nvPr/>
        </p:nvPicPr>
        <p:blipFill>
          <a:blip r:embed="rId1"/>
          <a:stretch/>
        </p:blipFill>
        <p:spPr>
          <a:xfrm>
            <a:off x="658800" y="2057400"/>
            <a:ext cx="5742000" cy="33404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p14:dur="10"/>
    </mc:Choice>
    <mc:Fallback>
      <p:transition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PlaceHolder 1"/>
          <p:cNvSpPr>
            <a:spLocks noGrp="1"/>
          </p:cNvSpPr>
          <p:nvPr>
            <p:ph/>
          </p:nvPr>
        </p:nvSpPr>
        <p:spPr>
          <a:xfrm>
            <a:off x="228600" y="1143000"/>
            <a:ext cx="7886520" cy="4614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800" spc="-1" strike="noStrike">
                <a:solidFill>
                  <a:srgbClr val="024772"/>
                </a:solidFill>
                <a:latin typeface="Century Gothic"/>
              </a:rPr>
              <a:t>Paste you appointment URL and generate QR code.</a:t>
            </a:r>
            <a:endParaRPr b="0" lang="en-US" sz="2800" spc="-1" strike="noStrike">
              <a:solidFill>
                <a:srgbClr val="024772"/>
              </a:solidFill>
              <a:latin typeface="Century Gothic"/>
            </a:endParaRPr>
          </a:p>
        </p:txBody>
      </p:sp>
      <p:sp>
        <p:nvSpPr>
          <p:cNvPr id="219" name="Title 9"/>
          <p:cNvSpPr txBox="1"/>
          <p:nvPr/>
        </p:nvSpPr>
        <p:spPr>
          <a:xfrm>
            <a:off x="265680" y="291960"/>
            <a:ext cx="8685000" cy="698040"/>
          </a:xfrm>
          <a:prstGeom prst="rect">
            <a:avLst/>
          </a:prstGeom>
          <a:noFill/>
          <a:ln w="0">
            <a:noFill/>
          </a:ln>
        </p:spPr>
        <p:txBody>
          <a:bodyPr numCol="1" spcCol="0" anchor="t">
            <a:noAutofit/>
          </a:bodyPr>
          <a:p>
            <a:pPr algn="ctr">
              <a:lnSpc>
                <a:spcPct val="90000"/>
              </a:lnSpc>
            </a:pP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Creating a QR Code</a:t>
            </a:r>
            <a:r>
              <a:rPr b="0" lang="en-US" sz="3600" spc="-1" strike="noStrike">
                <a:solidFill>
                  <a:srgbClr val="03a549"/>
                </a:solidFill>
                <a:latin typeface="Century Gothic"/>
                <a:ea typeface="ＭＳ Ｐゴシック"/>
              </a:rPr>
              <a:t> (3 of 4)</a:t>
            </a:r>
            <a:endParaRPr b="0" lang="en-US" sz="3600" spc="-1" strike="noStrike">
              <a:solidFill>
                <a:srgbClr val="024772"/>
              </a:solidFill>
              <a:latin typeface="Century Gothic"/>
            </a:endParaRPr>
          </a:p>
        </p:txBody>
      </p:sp>
      <p:pic>
        <p:nvPicPr>
          <p:cNvPr id="220" name="" descr=""/>
          <p:cNvPicPr/>
          <p:nvPr/>
        </p:nvPicPr>
        <p:blipFill>
          <a:blip r:embed="rId1"/>
          <a:stretch/>
        </p:blipFill>
        <p:spPr>
          <a:xfrm>
            <a:off x="685800" y="2013480"/>
            <a:ext cx="7025400" cy="39301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p14:dur="10"/>
    </mc:Choice>
    <mc:Fallback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WSI">
      <a:dk1>
        <a:srgbClr val="024772"/>
      </a:dk1>
      <a:lt1>
        <a:srgbClr val="ffffff"/>
      </a:lt1>
      <a:dk2>
        <a:srgbClr val="024772"/>
      </a:dk2>
      <a:lt2>
        <a:srgbClr val="f2f2f2"/>
      </a:lt2>
      <a:accent1>
        <a:srgbClr val="052148"/>
      </a:accent1>
      <a:accent2>
        <a:srgbClr val="024772"/>
      </a:accent2>
      <a:accent3>
        <a:srgbClr val="03a549"/>
      </a:accent3>
      <a:accent4>
        <a:srgbClr val="65a5bf"/>
      </a:accent4>
      <a:accent5>
        <a:srgbClr val="7f7f7f"/>
      </a:accent5>
      <a:accent6>
        <a:srgbClr val="052148"/>
      </a:accent6>
      <a:hlink>
        <a:srgbClr val="238c5b"/>
      </a:hlink>
      <a:folHlink>
        <a:srgbClr val="65a5b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WSI">
      <a:dk1>
        <a:srgbClr val="024772"/>
      </a:dk1>
      <a:lt1>
        <a:srgbClr val="ffffff"/>
      </a:lt1>
      <a:dk2>
        <a:srgbClr val="024772"/>
      </a:dk2>
      <a:lt2>
        <a:srgbClr val="f2f2f2"/>
      </a:lt2>
      <a:accent1>
        <a:srgbClr val="052148"/>
      </a:accent1>
      <a:accent2>
        <a:srgbClr val="024772"/>
      </a:accent2>
      <a:accent3>
        <a:srgbClr val="03a549"/>
      </a:accent3>
      <a:accent4>
        <a:srgbClr val="65a5bf"/>
      </a:accent4>
      <a:accent5>
        <a:srgbClr val="7f7f7f"/>
      </a:accent5>
      <a:accent6>
        <a:srgbClr val="052148"/>
      </a:accent6>
      <a:hlink>
        <a:srgbClr val="238c5b"/>
      </a:hlink>
      <a:folHlink>
        <a:srgbClr val="65a5b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WSI">
      <a:dk1>
        <a:srgbClr val="024772"/>
      </a:dk1>
      <a:lt1>
        <a:srgbClr val="ffffff"/>
      </a:lt1>
      <a:dk2>
        <a:srgbClr val="024772"/>
      </a:dk2>
      <a:lt2>
        <a:srgbClr val="f2f2f2"/>
      </a:lt2>
      <a:accent1>
        <a:srgbClr val="052148"/>
      </a:accent1>
      <a:accent2>
        <a:srgbClr val="024772"/>
      </a:accent2>
      <a:accent3>
        <a:srgbClr val="03a549"/>
      </a:accent3>
      <a:accent4>
        <a:srgbClr val="65a5bf"/>
      </a:accent4>
      <a:accent5>
        <a:srgbClr val="7f7f7f"/>
      </a:accent5>
      <a:accent6>
        <a:srgbClr val="052148"/>
      </a:accent6>
      <a:hlink>
        <a:srgbClr val="238c5b"/>
      </a:hlink>
      <a:folHlink>
        <a:srgbClr val="65a5b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WSI">
      <a:dk1>
        <a:srgbClr val="024772"/>
      </a:dk1>
      <a:lt1>
        <a:srgbClr val="ffffff"/>
      </a:lt1>
      <a:dk2>
        <a:srgbClr val="024772"/>
      </a:dk2>
      <a:lt2>
        <a:srgbClr val="f2f2f2"/>
      </a:lt2>
      <a:accent1>
        <a:srgbClr val="052148"/>
      </a:accent1>
      <a:accent2>
        <a:srgbClr val="024772"/>
      </a:accent2>
      <a:accent3>
        <a:srgbClr val="03a549"/>
      </a:accent3>
      <a:accent4>
        <a:srgbClr val="65a5bf"/>
      </a:accent4>
      <a:accent5>
        <a:srgbClr val="7f7f7f"/>
      </a:accent5>
      <a:accent6>
        <a:srgbClr val="052148"/>
      </a:accent6>
      <a:hlink>
        <a:srgbClr val="238c5b"/>
      </a:hlink>
      <a:folHlink>
        <a:srgbClr val="65a5b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WSI">
      <a:dk1>
        <a:srgbClr val="024772"/>
      </a:dk1>
      <a:lt1>
        <a:srgbClr val="ffffff"/>
      </a:lt1>
      <a:dk2>
        <a:srgbClr val="024772"/>
      </a:dk2>
      <a:lt2>
        <a:srgbClr val="f2f2f2"/>
      </a:lt2>
      <a:accent1>
        <a:srgbClr val="052148"/>
      </a:accent1>
      <a:accent2>
        <a:srgbClr val="024772"/>
      </a:accent2>
      <a:accent3>
        <a:srgbClr val="03a549"/>
      </a:accent3>
      <a:accent4>
        <a:srgbClr val="65a5bf"/>
      </a:accent4>
      <a:accent5>
        <a:srgbClr val="7f7f7f"/>
      </a:accent5>
      <a:accent6>
        <a:srgbClr val="052148"/>
      </a:accent6>
      <a:hlink>
        <a:srgbClr val="238c5b"/>
      </a:hlink>
      <a:folHlink>
        <a:srgbClr val="65a5bf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18383</TotalTime>
  <Application>LibreOffice/7.4.0.3$Windows_X86_64 LibreOffice_project/f85e47c08ddd19c015c0114a68350214f7066f5a</Application>
  <AppVersion>15.0000</AppVersion>
  <Words>3973</Words>
  <Paragraphs>404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2014-02-23T22:44:02Z</dcterms:created>
  <dc:creator>Lyana San Pedro</dc:creator>
  <dc:description/>
  <dc:language>en-US</dc:language>
  <cp:lastModifiedBy/>
  <cp:lastPrinted>2015-05-28T14:42:15Z</cp:lastPrinted>
  <dcterms:modified xsi:type="dcterms:W3CDTF">2022-10-26T20:34:24Z</dcterms:modified>
  <cp:revision>323</cp:revision>
  <dc:subject/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2251695F-0E31-46F2-94E3-3E2060C2B91E</vt:lpwstr>
  </property>
  <property fmtid="{D5CDD505-2E9C-101B-9397-08002B2CF9AE}" pid="3" name="ArticulatePath">
    <vt:lpwstr>Google Breakfast (Next Generation - work in progress) - last edit March 2015</vt:lpwstr>
  </property>
  <property fmtid="{D5CDD505-2E9C-101B-9397-08002B2CF9AE}" pid="4" name="Notes">
    <vt:i4>48</vt:i4>
  </property>
  <property fmtid="{D5CDD505-2E9C-101B-9397-08002B2CF9AE}" pid="5" name="PresentationFormat">
    <vt:lpwstr>On-screen Show (4:3)</vt:lpwstr>
  </property>
  <property fmtid="{D5CDD505-2E9C-101B-9397-08002B2CF9AE}" pid="6" name="Slides">
    <vt:i4>77</vt:i4>
  </property>
</Properties>
</file>